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67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798EB-B4CF-4E8F-BCA4-7D21F8ABCC5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33EC46-06DC-4C7E-B991-6A08471FB0F1}">
      <dgm:prSet phldrT="[Текст]"/>
      <dgm:spPr/>
      <dgm:t>
        <a:bodyPr/>
        <a:lstStyle/>
        <a:p>
          <a:r>
            <a:rPr lang="ru-RU" dirty="0" smtClean="0"/>
            <a:t>Объект исследования</a:t>
          </a:r>
          <a:endParaRPr lang="ru-RU" dirty="0"/>
        </a:p>
      </dgm:t>
    </dgm:pt>
    <dgm:pt modelId="{6FBA102F-7BD5-4268-9DB6-3A15C624EA4C}" type="parTrans" cxnId="{E3EC9B93-FFE1-4FFD-80AF-60EE8A1679E5}">
      <dgm:prSet/>
      <dgm:spPr/>
      <dgm:t>
        <a:bodyPr/>
        <a:lstStyle/>
        <a:p>
          <a:endParaRPr lang="ru-RU"/>
        </a:p>
      </dgm:t>
    </dgm:pt>
    <dgm:pt modelId="{9B22A79A-8144-449E-B446-9D56B4CF7197}" type="sibTrans" cxnId="{E3EC9B93-FFE1-4FFD-80AF-60EE8A1679E5}">
      <dgm:prSet/>
      <dgm:spPr/>
      <dgm:t>
        <a:bodyPr/>
        <a:lstStyle/>
        <a:p>
          <a:endParaRPr lang="ru-RU"/>
        </a:p>
      </dgm:t>
    </dgm:pt>
    <dgm:pt modelId="{97312EF5-FF27-4AD3-8C0A-1632CF3838CA}">
      <dgm:prSet phldrT="[Текст]"/>
      <dgm:spPr/>
      <dgm:t>
        <a:bodyPr/>
        <a:lstStyle/>
        <a:p>
          <a:r>
            <a:rPr lang="ru-RU" dirty="0" smtClean="0"/>
            <a:t>Руководители НКО области</a:t>
          </a:r>
          <a:endParaRPr lang="ru-RU" dirty="0"/>
        </a:p>
      </dgm:t>
    </dgm:pt>
    <dgm:pt modelId="{3945E15A-D839-4152-BC26-F8C4D8B12881}" type="parTrans" cxnId="{F22C42EB-F403-4C12-AB3F-CBDA24612794}">
      <dgm:prSet/>
      <dgm:spPr/>
      <dgm:t>
        <a:bodyPr/>
        <a:lstStyle/>
        <a:p>
          <a:endParaRPr lang="ru-RU"/>
        </a:p>
      </dgm:t>
    </dgm:pt>
    <dgm:pt modelId="{7DB2FF85-E8FF-4730-A1B6-AE830B4EC8EF}" type="sibTrans" cxnId="{F22C42EB-F403-4C12-AB3F-CBDA24612794}">
      <dgm:prSet/>
      <dgm:spPr/>
      <dgm:t>
        <a:bodyPr/>
        <a:lstStyle/>
        <a:p>
          <a:endParaRPr lang="ru-RU"/>
        </a:p>
      </dgm:t>
    </dgm:pt>
    <dgm:pt modelId="{AAC955C7-6617-490C-BE22-0B2844BE0106}">
      <dgm:prSet phldrT="[Текст]"/>
      <dgm:spPr/>
      <dgm:t>
        <a:bodyPr/>
        <a:lstStyle/>
        <a:p>
          <a:r>
            <a:rPr lang="ru-RU" dirty="0" smtClean="0"/>
            <a:t>Население</a:t>
          </a:r>
          <a:endParaRPr lang="ru-RU" dirty="0"/>
        </a:p>
      </dgm:t>
    </dgm:pt>
    <dgm:pt modelId="{B1AD00CF-69B2-4640-9476-AC905C9E373E}" type="parTrans" cxnId="{E8B0A5C2-3632-470C-A1AF-B01187DE7A34}">
      <dgm:prSet/>
      <dgm:spPr/>
      <dgm:t>
        <a:bodyPr/>
        <a:lstStyle/>
        <a:p>
          <a:endParaRPr lang="ru-RU"/>
        </a:p>
      </dgm:t>
    </dgm:pt>
    <dgm:pt modelId="{8DD8DD3F-F3C3-4403-802A-CFF7810186FE}" type="sibTrans" cxnId="{E8B0A5C2-3632-470C-A1AF-B01187DE7A34}">
      <dgm:prSet/>
      <dgm:spPr/>
      <dgm:t>
        <a:bodyPr/>
        <a:lstStyle/>
        <a:p>
          <a:endParaRPr lang="ru-RU"/>
        </a:p>
      </dgm:t>
    </dgm:pt>
    <dgm:pt modelId="{B1DE3960-D8E2-4F40-B8B2-63D9AD1A2FCF}" type="pres">
      <dgm:prSet presAssocID="{197798EB-B4CF-4E8F-BCA4-7D21F8ABCC5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564571F-ED32-4A89-B04C-63B086F0A3E4}" type="pres">
      <dgm:prSet presAssocID="{8733EC46-06DC-4C7E-B991-6A08471FB0F1}" presName="hierRoot1" presStyleCnt="0"/>
      <dgm:spPr/>
    </dgm:pt>
    <dgm:pt modelId="{695F834D-D38E-455B-94D7-5CC61DC49F7A}" type="pres">
      <dgm:prSet presAssocID="{8733EC46-06DC-4C7E-B991-6A08471FB0F1}" presName="composite" presStyleCnt="0"/>
      <dgm:spPr/>
    </dgm:pt>
    <dgm:pt modelId="{B9D5DB7F-DB8E-4AAB-8E6F-DC1530752707}" type="pres">
      <dgm:prSet presAssocID="{8733EC46-06DC-4C7E-B991-6A08471FB0F1}" presName="background" presStyleLbl="node0" presStyleIdx="0" presStyleCnt="1"/>
      <dgm:spPr/>
    </dgm:pt>
    <dgm:pt modelId="{27B97FD9-83D4-4EF1-A135-B4D6E80AEFE1}" type="pres">
      <dgm:prSet presAssocID="{8733EC46-06DC-4C7E-B991-6A08471FB0F1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422420-750A-44EE-BC92-478DC2451FA3}" type="pres">
      <dgm:prSet presAssocID="{8733EC46-06DC-4C7E-B991-6A08471FB0F1}" presName="hierChild2" presStyleCnt="0"/>
      <dgm:spPr/>
    </dgm:pt>
    <dgm:pt modelId="{35D19941-E8E9-4945-BB18-34F2C657CBF1}" type="pres">
      <dgm:prSet presAssocID="{3945E15A-D839-4152-BC26-F8C4D8B1288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08572D0-808D-4531-8B15-64B2FAB40479}" type="pres">
      <dgm:prSet presAssocID="{97312EF5-FF27-4AD3-8C0A-1632CF3838CA}" presName="hierRoot2" presStyleCnt="0"/>
      <dgm:spPr/>
    </dgm:pt>
    <dgm:pt modelId="{8CF1D542-4C59-463F-AA4D-35A0D5697535}" type="pres">
      <dgm:prSet presAssocID="{97312EF5-FF27-4AD3-8C0A-1632CF3838CA}" presName="composite2" presStyleCnt="0"/>
      <dgm:spPr/>
    </dgm:pt>
    <dgm:pt modelId="{2BC8C043-7938-493C-AB55-34EEF48996DD}" type="pres">
      <dgm:prSet presAssocID="{97312EF5-FF27-4AD3-8C0A-1632CF3838CA}" presName="background2" presStyleLbl="node2" presStyleIdx="0" presStyleCnt="2"/>
      <dgm:spPr/>
    </dgm:pt>
    <dgm:pt modelId="{EC79AEA9-4FCF-4C89-8CED-7F136D43B76B}" type="pres">
      <dgm:prSet presAssocID="{97312EF5-FF27-4AD3-8C0A-1632CF3838CA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AA248E-B568-4A87-925F-4DA6317608F5}" type="pres">
      <dgm:prSet presAssocID="{97312EF5-FF27-4AD3-8C0A-1632CF3838CA}" presName="hierChild3" presStyleCnt="0"/>
      <dgm:spPr/>
    </dgm:pt>
    <dgm:pt modelId="{1F68DDBF-08AC-4BA4-B434-F9B5FCA7C115}" type="pres">
      <dgm:prSet presAssocID="{B1AD00CF-69B2-4640-9476-AC905C9E373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3B3C9FA9-8F39-4FB7-BBEB-A83CF23E9E90}" type="pres">
      <dgm:prSet presAssocID="{AAC955C7-6617-490C-BE22-0B2844BE0106}" presName="hierRoot2" presStyleCnt="0"/>
      <dgm:spPr/>
    </dgm:pt>
    <dgm:pt modelId="{2442562F-1C3E-4260-86BD-5A403FB9665D}" type="pres">
      <dgm:prSet presAssocID="{AAC955C7-6617-490C-BE22-0B2844BE0106}" presName="composite2" presStyleCnt="0"/>
      <dgm:spPr/>
    </dgm:pt>
    <dgm:pt modelId="{B53321BA-9CF0-4C4A-B082-3FA940A5313B}" type="pres">
      <dgm:prSet presAssocID="{AAC955C7-6617-490C-BE22-0B2844BE0106}" presName="background2" presStyleLbl="node2" presStyleIdx="1" presStyleCnt="2"/>
      <dgm:spPr/>
    </dgm:pt>
    <dgm:pt modelId="{B62B32B6-72A1-430E-A2D3-5CD639C0C63A}" type="pres">
      <dgm:prSet presAssocID="{AAC955C7-6617-490C-BE22-0B2844BE010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9A27EE-1F98-47FE-A568-4FDAD5BFF91F}" type="pres">
      <dgm:prSet presAssocID="{AAC955C7-6617-490C-BE22-0B2844BE0106}" presName="hierChild3" presStyleCnt="0"/>
      <dgm:spPr/>
    </dgm:pt>
  </dgm:ptLst>
  <dgm:cxnLst>
    <dgm:cxn modelId="{F22C42EB-F403-4C12-AB3F-CBDA24612794}" srcId="{8733EC46-06DC-4C7E-B991-6A08471FB0F1}" destId="{97312EF5-FF27-4AD3-8C0A-1632CF3838CA}" srcOrd="0" destOrd="0" parTransId="{3945E15A-D839-4152-BC26-F8C4D8B12881}" sibTransId="{7DB2FF85-E8FF-4730-A1B6-AE830B4EC8EF}"/>
    <dgm:cxn modelId="{E8B0A5C2-3632-470C-A1AF-B01187DE7A34}" srcId="{8733EC46-06DC-4C7E-B991-6A08471FB0F1}" destId="{AAC955C7-6617-490C-BE22-0B2844BE0106}" srcOrd="1" destOrd="0" parTransId="{B1AD00CF-69B2-4640-9476-AC905C9E373E}" sibTransId="{8DD8DD3F-F3C3-4403-802A-CFF7810186FE}"/>
    <dgm:cxn modelId="{832748C9-413B-4ED1-A0B5-14AEFDD7A1F2}" type="presOf" srcId="{197798EB-B4CF-4E8F-BCA4-7D21F8ABCC58}" destId="{B1DE3960-D8E2-4F40-B8B2-63D9AD1A2FCF}" srcOrd="0" destOrd="0" presId="urn:microsoft.com/office/officeart/2005/8/layout/hierarchy1"/>
    <dgm:cxn modelId="{F7B377B0-58B5-4EE7-B4F8-4B5B4AABBA4C}" type="presOf" srcId="{8733EC46-06DC-4C7E-B991-6A08471FB0F1}" destId="{27B97FD9-83D4-4EF1-A135-B4D6E80AEFE1}" srcOrd="0" destOrd="0" presId="urn:microsoft.com/office/officeart/2005/8/layout/hierarchy1"/>
    <dgm:cxn modelId="{E3EC9B93-FFE1-4FFD-80AF-60EE8A1679E5}" srcId="{197798EB-B4CF-4E8F-BCA4-7D21F8ABCC58}" destId="{8733EC46-06DC-4C7E-B991-6A08471FB0F1}" srcOrd="0" destOrd="0" parTransId="{6FBA102F-7BD5-4268-9DB6-3A15C624EA4C}" sibTransId="{9B22A79A-8144-449E-B446-9D56B4CF7197}"/>
    <dgm:cxn modelId="{DFB9F142-C71E-48FC-A7DD-500ABF706780}" type="presOf" srcId="{3945E15A-D839-4152-BC26-F8C4D8B12881}" destId="{35D19941-E8E9-4945-BB18-34F2C657CBF1}" srcOrd="0" destOrd="0" presId="urn:microsoft.com/office/officeart/2005/8/layout/hierarchy1"/>
    <dgm:cxn modelId="{6D0B9D29-EFBA-4CF6-B264-8EFB173FDFBD}" type="presOf" srcId="{B1AD00CF-69B2-4640-9476-AC905C9E373E}" destId="{1F68DDBF-08AC-4BA4-B434-F9B5FCA7C115}" srcOrd="0" destOrd="0" presId="urn:microsoft.com/office/officeart/2005/8/layout/hierarchy1"/>
    <dgm:cxn modelId="{1F429A7E-A4A8-45CB-A0D7-E53AC8CBC896}" type="presOf" srcId="{97312EF5-FF27-4AD3-8C0A-1632CF3838CA}" destId="{EC79AEA9-4FCF-4C89-8CED-7F136D43B76B}" srcOrd="0" destOrd="0" presId="urn:microsoft.com/office/officeart/2005/8/layout/hierarchy1"/>
    <dgm:cxn modelId="{42F03C54-53EE-4CC3-8EB4-4122F04D6FDB}" type="presOf" srcId="{AAC955C7-6617-490C-BE22-0B2844BE0106}" destId="{B62B32B6-72A1-430E-A2D3-5CD639C0C63A}" srcOrd="0" destOrd="0" presId="urn:microsoft.com/office/officeart/2005/8/layout/hierarchy1"/>
    <dgm:cxn modelId="{13F5C56B-0E8C-44E2-BC8D-96516823C262}" type="presParOf" srcId="{B1DE3960-D8E2-4F40-B8B2-63D9AD1A2FCF}" destId="{9564571F-ED32-4A89-B04C-63B086F0A3E4}" srcOrd="0" destOrd="0" presId="urn:microsoft.com/office/officeart/2005/8/layout/hierarchy1"/>
    <dgm:cxn modelId="{BB5BE965-C88A-45D2-88A7-F21A849629D9}" type="presParOf" srcId="{9564571F-ED32-4A89-B04C-63B086F0A3E4}" destId="{695F834D-D38E-455B-94D7-5CC61DC49F7A}" srcOrd="0" destOrd="0" presId="urn:microsoft.com/office/officeart/2005/8/layout/hierarchy1"/>
    <dgm:cxn modelId="{1C52D4CE-50DD-477F-8DEC-E002209A33D9}" type="presParOf" srcId="{695F834D-D38E-455B-94D7-5CC61DC49F7A}" destId="{B9D5DB7F-DB8E-4AAB-8E6F-DC1530752707}" srcOrd="0" destOrd="0" presId="urn:microsoft.com/office/officeart/2005/8/layout/hierarchy1"/>
    <dgm:cxn modelId="{53E62D8B-1EAF-4F1D-A492-EB009C868BE2}" type="presParOf" srcId="{695F834D-D38E-455B-94D7-5CC61DC49F7A}" destId="{27B97FD9-83D4-4EF1-A135-B4D6E80AEFE1}" srcOrd="1" destOrd="0" presId="urn:microsoft.com/office/officeart/2005/8/layout/hierarchy1"/>
    <dgm:cxn modelId="{91FE58C0-F164-45E6-83A2-7C483D362510}" type="presParOf" srcId="{9564571F-ED32-4A89-B04C-63B086F0A3E4}" destId="{96422420-750A-44EE-BC92-478DC2451FA3}" srcOrd="1" destOrd="0" presId="urn:microsoft.com/office/officeart/2005/8/layout/hierarchy1"/>
    <dgm:cxn modelId="{C377E639-D4C1-465E-8779-9CBC188D93B2}" type="presParOf" srcId="{96422420-750A-44EE-BC92-478DC2451FA3}" destId="{35D19941-E8E9-4945-BB18-34F2C657CBF1}" srcOrd="0" destOrd="0" presId="urn:microsoft.com/office/officeart/2005/8/layout/hierarchy1"/>
    <dgm:cxn modelId="{561F1586-A706-4B02-B657-460306DF301B}" type="presParOf" srcId="{96422420-750A-44EE-BC92-478DC2451FA3}" destId="{A08572D0-808D-4531-8B15-64B2FAB40479}" srcOrd="1" destOrd="0" presId="urn:microsoft.com/office/officeart/2005/8/layout/hierarchy1"/>
    <dgm:cxn modelId="{6231C55A-3A47-4538-8AA4-6F9C753F0FD5}" type="presParOf" srcId="{A08572D0-808D-4531-8B15-64B2FAB40479}" destId="{8CF1D542-4C59-463F-AA4D-35A0D5697535}" srcOrd="0" destOrd="0" presId="urn:microsoft.com/office/officeart/2005/8/layout/hierarchy1"/>
    <dgm:cxn modelId="{92D78C06-C7A2-4034-9CCF-080DAA08965E}" type="presParOf" srcId="{8CF1D542-4C59-463F-AA4D-35A0D5697535}" destId="{2BC8C043-7938-493C-AB55-34EEF48996DD}" srcOrd="0" destOrd="0" presId="urn:microsoft.com/office/officeart/2005/8/layout/hierarchy1"/>
    <dgm:cxn modelId="{A59ABBB4-B6CF-454D-9643-2BA2A2B6A5C7}" type="presParOf" srcId="{8CF1D542-4C59-463F-AA4D-35A0D5697535}" destId="{EC79AEA9-4FCF-4C89-8CED-7F136D43B76B}" srcOrd="1" destOrd="0" presId="urn:microsoft.com/office/officeart/2005/8/layout/hierarchy1"/>
    <dgm:cxn modelId="{65246B48-0AB9-4B94-90D7-AE60988A98BA}" type="presParOf" srcId="{A08572D0-808D-4531-8B15-64B2FAB40479}" destId="{A2AA248E-B568-4A87-925F-4DA6317608F5}" srcOrd="1" destOrd="0" presId="urn:microsoft.com/office/officeart/2005/8/layout/hierarchy1"/>
    <dgm:cxn modelId="{881E2F9B-1A69-4157-BC3F-1D5B047CDC98}" type="presParOf" srcId="{96422420-750A-44EE-BC92-478DC2451FA3}" destId="{1F68DDBF-08AC-4BA4-B434-F9B5FCA7C115}" srcOrd="2" destOrd="0" presId="urn:microsoft.com/office/officeart/2005/8/layout/hierarchy1"/>
    <dgm:cxn modelId="{CB3307E5-4154-4D37-91AF-6F14DEAA5A2E}" type="presParOf" srcId="{96422420-750A-44EE-BC92-478DC2451FA3}" destId="{3B3C9FA9-8F39-4FB7-BBEB-A83CF23E9E90}" srcOrd="3" destOrd="0" presId="urn:microsoft.com/office/officeart/2005/8/layout/hierarchy1"/>
    <dgm:cxn modelId="{D19460C3-D7DC-4C34-950D-9358AA91AF23}" type="presParOf" srcId="{3B3C9FA9-8F39-4FB7-BBEB-A83CF23E9E90}" destId="{2442562F-1C3E-4260-86BD-5A403FB9665D}" srcOrd="0" destOrd="0" presId="urn:microsoft.com/office/officeart/2005/8/layout/hierarchy1"/>
    <dgm:cxn modelId="{E9D7F7A8-7C41-4AEB-8A43-BAE3706E0ED9}" type="presParOf" srcId="{2442562F-1C3E-4260-86BD-5A403FB9665D}" destId="{B53321BA-9CF0-4C4A-B082-3FA940A5313B}" srcOrd="0" destOrd="0" presId="urn:microsoft.com/office/officeart/2005/8/layout/hierarchy1"/>
    <dgm:cxn modelId="{0717DC4F-11C6-4772-AFAC-FC5213FD0D9B}" type="presParOf" srcId="{2442562F-1C3E-4260-86BD-5A403FB9665D}" destId="{B62B32B6-72A1-430E-A2D3-5CD639C0C63A}" srcOrd="1" destOrd="0" presId="urn:microsoft.com/office/officeart/2005/8/layout/hierarchy1"/>
    <dgm:cxn modelId="{3D91BE64-4961-44EF-ABD7-BE9BA7789421}" type="presParOf" srcId="{3B3C9FA9-8F39-4FB7-BBEB-A83CF23E9E90}" destId="{579A27EE-1F98-47FE-A568-4FDAD5BFF91F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Социологическое исследование состояния гражданского общества в Костромской области и перспектив его развития</a:t>
            </a:r>
            <a:endParaRPr lang="ru-RU" sz="32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72560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Цель: получение объективной информации о текущем состоянии и динамике развития гражданского общества в Костромской области, которая должна способствовать принятию эффективных и обоснованных решений по развитию данного сектора гражданского общества в Костромской области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2143125"/>
          <a:ext cx="7772400" cy="3876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Информированность населения Костромской области о деятельности НКО</a:t>
            </a:r>
            <a:endParaRPr lang="ru-RU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981522"/>
            <a:ext cx="7772400" cy="350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Источник информированности о деятельности НКО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97127" y="1447800"/>
            <a:ext cx="540694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Сфера деятельности НКО в представлении населения КО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86013" y="1447800"/>
            <a:ext cx="562917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Спонтанное знание конкретных НКО населением КО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26899" y="1447800"/>
            <a:ext cx="534740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Отношение населения Костромской области к деятельности НКО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04655" y="1447800"/>
            <a:ext cx="679189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41763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Представления населения области о характере взаимоотношений региональных НКО и</a:t>
            </a:r>
            <a:br>
              <a:rPr lang="ru-RU" sz="2800" b="1" dirty="0" smtClean="0"/>
            </a:br>
            <a:r>
              <a:rPr lang="ru-RU" sz="2800" b="1" dirty="0" smtClean="0"/>
              <a:t>государства</a:t>
            </a:r>
            <a:endParaRPr lang="ru-RU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50534" y="1447800"/>
            <a:ext cx="630013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Общественное мнение о приоритетных направлениях деятельности НКО</a:t>
            </a:r>
            <a:endParaRPr lang="ru-RU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48547" y="1447800"/>
            <a:ext cx="550410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2255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Уровень вовлеченности жителей КО в формальную и неформальную добровольческую работу</a:t>
            </a:r>
            <a:endParaRPr lang="ru-RU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96320" y="1447800"/>
            <a:ext cx="640856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Потенциал участия жителей КО в добровольческой работе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455683"/>
            <a:ext cx="7772400" cy="45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Информированность населения о существовании Общественной палаты КО</a:t>
            </a:r>
            <a:endParaRPr lang="ru-RU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7568338" cy="479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Представления населения о деятельности Общественной палаты КО</a:t>
            </a:r>
            <a:endParaRPr lang="ru-RU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0"/>
            <a:ext cx="7643866" cy="452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Потребность населения КО в информации о деятельности НКО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500174"/>
            <a:ext cx="6215106" cy="498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14348" y="1428736"/>
            <a:ext cx="3733800" cy="762000"/>
          </a:xfrm>
        </p:spPr>
        <p:txBody>
          <a:bodyPr/>
          <a:lstStyle/>
          <a:p>
            <a:pPr algn="ctr"/>
            <a:r>
              <a:rPr lang="ru-RU" dirty="0" smtClean="0"/>
              <a:t>Взаимодействие НКО с населением области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dirty="0" smtClean="0"/>
              <a:t>Использование труда добровольцев</a:t>
            </a:r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714348" y="2247900"/>
          <a:ext cx="3500462" cy="322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642942"/>
                <a:gridCol w="11430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Сколько человек обратилось в Вашу</a:t>
                      </a:r>
                    </a:p>
                    <a:p>
                      <a:pPr algn="ctr"/>
                      <a:r>
                        <a:rPr kumimoji="0"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организацию за услугами в 2013 году?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НКО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НКО, %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  <a:endParaRPr lang="ru-RU" dirty="0"/>
                    </a:p>
                  </a:txBody>
                  <a:tcPr/>
                </a:tc>
              </a:tr>
              <a:tr h="368308"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50-100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100-200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200-300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свыше 300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4"/>
          </p:nvPr>
        </p:nvGraphicFramePr>
        <p:xfrm>
          <a:off x="4953000" y="2247900"/>
          <a:ext cx="3733800" cy="2213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244600"/>
                <a:gridCol w="12446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Используете ли Вы в своей работе труд добровольцев?</a:t>
                      </a:r>
                      <a:endParaRPr lang="ru-RU" sz="14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40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40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Calibri"/>
                        </a:rPr>
                        <a:t>Да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Calibri"/>
                        </a:rPr>
                        <a:t>17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Calibri"/>
                        </a:rPr>
                        <a:t>85%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Нет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Calibri"/>
                        </a:rPr>
                        <a:t>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Calibri"/>
                        </a:rPr>
                        <a:t>15%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285728"/>
            <a:ext cx="3733800" cy="1138254"/>
          </a:xfrm>
        </p:spPr>
        <p:txBody>
          <a:bodyPr/>
          <a:lstStyle/>
          <a:p>
            <a:pPr algn="ctr"/>
            <a:r>
              <a:rPr lang="ru-RU" dirty="0" smtClean="0"/>
              <a:t>Направления использования добровольческого труда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29190" y="285728"/>
            <a:ext cx="3733800" cy="762000"/>
          </a:xfrm>
        </p:spPr>
        <p:txBody>
          <a:bodyPr/>
          <a:lstStyle/>
          <a:p>
            <a:pPr algn="ctr"/>
            <a:r>
              <a:rPr lang="ru-RU" dirty="0" smtClean="0"/>
              <a:t>Методы поощрения добровольцев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28596" y="1500174"/>
          <a:ext cx="4000528" cy="528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500066"/>
                <a:gridCol w="714380"/>
              </a:tblGrid>
              <a:tr h="364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В каких формах добровольцы участвуют в работе вашей организации?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5161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участие в коллективных акциях (молодежных, правозащитных, экологических)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82%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64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участие в поездках в детские дома, дома инвалидов, престарелых, в больницы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47%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64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помощь на дому инвалидам, пожилым людям, многодетным семьям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64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сбор и передача вещей, продуктов нуждающимся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01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координационная работа в офисе НКО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24%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5161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профессиональная помощь (например, работа мед. работником, педагогом, юристом)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24%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64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участие в благоустройстве социальных учреждений (ремонте детских домов, и т.п.)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24%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171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информационная работа, PR, журналистика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18%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64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дистанционная координационная работа (на дому и т.п.)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196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сдача крови (донорство)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103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сбор финансовых средств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103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переписка с заключенными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221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затрудняюсь ответить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4"/>
          </p:nvPr>
        </p:nvGraphicFramePr>
        <p:xfrm>
          <a:off x="5000628" y="1428736"/>
          <a:ext cx="3733800" cy="4775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2"/>
                <a:gridCol w="785818"/>
                <a:gridCol w="87628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Что ваша организация предоставляет добровольцам за их труд?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Calibri"/>
                        </a:rPr>
                        <a:t>дипломы, благодарности, почетные звания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12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71%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доступ к информации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53%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организация отдыха, досуга, общения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53%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сувениры, предметы с символикой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47%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помощь в обучении, получении образования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участие в международных и российских добровольческих программах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24%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профессиональный опыт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24%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услуги, предоставляемые организацией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18%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возможность трудоустройства, карьерного роста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Ничего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29190" y="357166"/>
            <a:ext cx="3733800" cy="1285884"/>
          </a:xfrm>
        </p:spPr>
        <p:txBody>
          <a:bodyPr/>
          <a:lstStyle/>
          <a:p>
            <a:pPr algn="ctr"/>
            <a:r>
              <a:rPr lang="ru-RU" dirty="0" smtClean="0"/>
              <a:t>Декларируемые каналы привлечения добровольческого труда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28596" y="357166"/>
            <a:ext cx="4214842" cy="1428760"/>
          </a:xfrm>
        </p:spPr>
        <p:txBody>
          <a:bodyPr/>
          <a:lstStyle/>
          <a:p>
            <a:pPr algn="ctr"/>
            <a:r>
              <a:rPr lang="ru-RU" dirty="0" smtClean="0"/>
              <a:t>Действующие каналы коммуникации по привлечению  добровольческого труда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4"/>
          </p:nvPr>
        </p:nvGraphicFramePr>
        <p:xfrm>
          <a:off x="4857752" y="1857364"/>
          <a:ext cx="3733800" cy="4048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703250"/>
                <a:gridCol w="12446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Как вы привлекаете добровольцев?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Calibri"/>
                        </a:rPr>
                        <a:t>Публикациями в печатных СМИ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88%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Calibri"/>
                        </a:rPr>
                        <a:t>размещением информации на радио и ТВ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11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65%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агитацией среди друзей, знакомых, закомых знакомых и т.д.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7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41%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организацией специальных акций и мероприятий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Агитацией в организациях и учебных заведениях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Распространением плакатов и листовок в общественных местах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Размещением информации в Интернете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10" name="Содержимое 9"/>
          <p:cNvGraphicFramePr>
            <a:graphicFrameLocks noGrp="1"/>
          </p:cNvGraphicFramePr>
          <p:nvPr>
            <p:ph sz="half" idx="2"/>
          </p:nvPr>
        </p:nvGraphicFramePr>
        <p:xfrm>
          <a:off x="642938" y="2071688"/>
          <a:ext cx="3714750" cy="3396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36"/>
                <a:gridCol w="857256"/>
                <a:gridCol w="85725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Откуда добровольцы узнают о Вашей организации?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от своих друзей и знакомых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88%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из газет  и журналов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59%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по месту работы или учебы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53%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по радио, из ТВ-сюжетов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47%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из Интернета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7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41%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из листовок, плакатов, объявлений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благодаря встречам и акциям, проводимым нашей организацией 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1500174"/>
            <a:ext cx="3733800" cy="1495444"/>
          </a:xfrm>
        </p:spPr>
        <p:txBody>
          <a:bodyPr/>
          <a:lstStyle/>
          <a:p>
            <a:pPr algn="ctr"/>
            <a:r>
              <a:rPr lang="ru-RU" dirty="0" smtClean="0"/>
              <a:t>Оценка достаточности поддержки НКО со стороны населения  Костромской области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2852"/>
            <a:ext cx="3733800" cy="2143140"/>
          </a:xfrm>
        </p:spPr>
        <p:txBody>
          <a:bodyPr/>
          <a:lstStyle/>
          <a:p>
            <a:pPr algn="ctr"/>
            <a:r>
              <a:rPr lang="ru-RU" dirty="0" smtClean="0"/>
              <a:t>Сопоставление  действующие и декларируемых каналов коммуникации по привлечению  добровольческого труда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500034" y="3500438"/>
          <a:ext cx="3733800" cy="207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964"/>
                <a:gridCol w="785818"/>
                <a:gridCol w="86201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Times New Roman"/>
                          <a:cs typeface="Calibri"/>
                        </a:rPr>
                        <a:t>Считаете ли вы достаточной поддержку вашей организации со стороны населения или вы хотели бы ее увеличить?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Считаю достаточной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Хотелось бы увеличить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60%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Затрудняюсь ответить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Calibri"/>
                        </a:rPr>
                        <a:t>5%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4"/>
          </p:nvPr>
        </p:nvGraphicFramePr>
        <p:xfrm>
          <a:off x="4786315" y="2247900"/>
          <a:ext cx="4000528" cy="4419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5"/>
                <a:gridCol w="469468"/>
                <a:gridCol w="765413"/>
                <a:gridCol w="612330"/>
                <a:gridCol w="581682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Times New Roman"/>
                          <a:cs typeface="Calibri"/>
                        </a:rPr>
                        <a:t>Каналы коммуникации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+mn-lt"/>
                          <a:ea typeface="Times New Roman"/>
                          <a:cs typeface="Calibri"/>
                        </a:rPr>
                        <a:t>Как вы привлекаете добровольцев?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+mn-lt"/>
                          <a:ea typeface="Times New Roman"/>
                          <a:cs typeface="Calibri"/>
                        </a:rPr>
                        <a:t>Откуда добровольцы узнают о Вашей организации?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Печатные СМИ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88%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59%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Информация на радио и ТВ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11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47%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Распространение информации среди друзей и знакомых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7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41%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88%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Специальных акции и мероприятия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Информирование в организациях и учебных заведениях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53%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Распространение плакатов и листовок в общественных местах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Размещение информации в Интернете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29%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7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41%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14356"/>
            <a:ext cx="3733800" cy="1566882"/>
          </a:xfrm>
        </p:spPr>
        <p:txBody>
          <a:bodyPr/>
          <a:lstStyle/>
          <a:p>
            <a:pPr algn="ctr"/>
            <a:r>
              <a:rPr lang="ru-RU" dirty="0" smtClean="0"/>
              <a:t>Оценка эффективности каналов распространения информации о деятельности НКО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4876" y="214290"/>
            <a:ext cx="4214842" cy="481002"/>
          </a:xfrm>
        </p:spPr>
        <p:txBody>
          <a:bodyPr/>
          <a:lstStyle/>
          <a:p>
            <a:r>
              <a:rPr lang="ru-RU" dirty="0" smtClean="0"/>
              <a:t>Методы взаимодействия НКО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357158" y="2500306"/>
          <a:ext cx="3733800" cy="2491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60"/>
                <a:gridCol w="974740"/>
                <a:gridCol w="12446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Какие каналы распространения информации о деятельности НКО Вы считаете наиболее эффективными? 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СМИ (ТВ, радио, пресса)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Интернет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Акции, выставки, мероприятия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4"/>
          </p:nvPr>
        </p:nvGraphicFramePr>
        <p:xfrm>
          <a:off x="4572000" y="785794"/>
          <a:ext cx="4357715" cy="5932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1"/>
                <a:gridCol w="571504"/>
                <a:gridCol w="642942"/>
                <a:gridCol w="500066"/>
                <a:gridCol w="571502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Times New Roman"/>
                          <a:cs typeface="Calibri"/>
                        </a:rPr>
                        <a:t>Отметьте, пожалуйста, какие формы взаимодействия с другими некоммерческими организациями Вы применяете?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Применяем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Calibri"/>
                        </a:rPr>
                        <a:t>Не применяем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Применяем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+mn-lt"/>
                          <a:ea typeface="Times New Roman"/>
                          <a:cs typeface="Calibri"/>
                        </a:rPr>
                        <a:t>Не применяем</a:t>
                      </a: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Взаимное информирование, информационное сотрудничество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45%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Совместная организация мероприятий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35%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Взаимные консультации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Совместное обращение в органы государственной власти или органы местного самоуправления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Совместное участие в целевых программах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85%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Создание объединенных рабочих групп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18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Совместное обращение к СМИ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19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Совместный поиск источников финансирования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18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Приобретение или совместное использование оргтехники, транспортных средств и других ресурсов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20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Аренда помещения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20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500042"/>
            <a:ext cx="3733800" cy="1495444"/>
          </a:xfrm>
        </p:spPr>
        <p:txBody>
          <a:bodyPr/>
          <a:lstStyle/>
          <a:p>
            <a:pPr algn="ctr"/>
            <a:r>
              <a:rPr lang="ru-RU" dirty="0" smtClean="0"/>
              <a:t>Самооценка экономического положения НКО в Костромской области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00628" y="1214422"/>
            <a:ext cx="3733800" cy="1138254"/>
          </a:xfrm>
        </p:spPr>
        <p:txBody>
          <a:bodyPr/>
          <a:lstStyle/>
          <a:p>
            <a:pPr algn="ctr"/>
            <a:r>
              <a:rPr lang="ru-RU" dirty="0" smtClean="0"/>
              <a:t>Самооценка перспектив развития НКО в Костромской области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357159" y="2247900"/>
          <a:ext cx="4291041" cy="385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7"/>
                <a:gridCol w="714380"/>
                <a:gridCol w="64770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Какое высказывание лучше характеризует экономическое положение Вашей организации на сегодняшний день? 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Средств в основном хватает для осуществления всего задуманного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Средств хватает для полноценного выполнения задач, но многие новые идеи остаются нереализованными из-за недостатка ресурсов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Средств в основном хватает, чтобы оплачивать труд работников, но не хватает на создание полноценной материально-технической базы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12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60%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Чтобы организация не закрылась, приходится отдавать слишком много сил поиску средств, пренебрегая основными задачами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Недостаток средств грозит закрытием организации, работаем на энтузиазме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half" idx="4"/>
          </p:nvPr>
        </p:nvGraphicFramePr>
        <p:xfrm>
          <a:off x="5072066" y="3000372"/>
          <a:ext cx="3733800" cy="2699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8"/>
                <a:gridCol w="714380"/>
                <a:gridCol w="828652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+mn-lt"/>
                          <a:ea typeface="Times New Roman"/>
                          <a:cs typeface="Calibri"/>
                        </a:rPr>
                        <a:t>Каковы, по Вашему мнению, перспективы функционирования Вашей организации на ближайшие один-два года?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Организация будет успешно функционировать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18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90%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Трудно сказать однозначно, все зависит от активности граждан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Организация будет на грани выживания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  <a:cs typeface="Calibri"/>
                        </a:rPr>
                        <a:t>Трудно сказать однозначно, будет зависеть от политики и властей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571736" y="357166"/>
            <a:ext cx="3733800" cy="1281130"/>
          </a:xfrm>
        </p:spPr>
        <p:txBody>
          <a:bodyPr/>
          <a:lstStyle/>
          <a:p>
            <a:pPr algn="ctr"/>
            <a:r>
              <a:rPr lang="ru-RU" dirty="0" smtClean="0"/>
              <a:t>Характер взаимодействия НКО с региональной властью</a:t>
            </a:r>
            <a:endParaRPr lang="ru-RU" dirty="0"/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sz="half" idx="2"/>
          </p:nvPr>
        </p:nvGraphicFramePr>
        <p:xfrm>
          <a:off x="2285984" y="2285992"/>
          <a:ext cx="4229105" cy="3181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676"/>
                <a:gridCol w="970975"/>
                <a:gridCol w="895454"/>
              </a:tblGrid>
              <a:tr h="1143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Выберите выражение, которое лучше всего характеризует отношение  к Вашей организации местной власти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</a:t>
                      </a:r>
                      <a:endParaRPr lang="ru-RU" sz="110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Calibri"/>
                        </a:rPr>
                        <a:t>НКО, %</a:t>
                      </a:r>
                      <a:endParaRPr lang="ru-RU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465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Calibri"/>
                        </a:rPr>
                        <a:t>Сотрудничество и  поддержка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14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70%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6977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Calibri"/>
                        </a:rPr>
                        <a:t>Попытки наладить взаимодействие и взаимопонимание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25%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465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Calibri"/>
                        </a:rPr>
                        <a:t>Игнорирование и равнодушие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1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5%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  <a:tr h="4101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+mn-lt"/>
                          <a:ea typeface="Times New Roman"/>
                          <a:cs typeface="Calibri"/>
                        </a:rPr>
                        <a:t>Контроль и надзор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</a:t>
                      </a:r>
                      <a:endParaRPr lang="ru-RU" sz="110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Calibri"/>
                        </a:rPr>
                        <a:t>0%</a:t>
                      </a:r>
                      <a:endParaRPr lang="ru-RU" sz="1100" dirty="0">
                        <a:latin typeface="+mn-lt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85</TotalTime>
  <Words>1157</Words>
  <PresentationFormat>Экран (4:3)</PresentationFormat>
  <Paragraphs>348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Справедливость</vt:lpstr>
      <vt:lpstr>Социологическое исследование состояния гражданского общества в Костромской области и перспектив его развития</vt:lpstr>
      <vt:lpstr>Цель: получение объективной информации о текущем состоянии и динамике развития гражданского общества в Костромской области, которая должна способствовать принятию эффективных и обоснованных решений по развитию данного сектора гражданского общества в Костромской области</vt:lpstr>
      <vt:lpstr>Информированность населения Костромской области о деятельности НКО</vt:lpstr>
      <vt:lpstr>Источник информированности о деятельности НКО</vt:lpstr>
      <vt:lpstr>Сфера деятельности НКО в представлении населения КО</vt:lpstr>
      <vt:lpstr>Спонтанное знание конкретных НКО населением КО</vt:lpstr>
      <vt:lpstr>Отношение населения Костромской области к деятельности НКО</vt:lpstr>
      <vt:lpstr>Представления населения области о характере взаимоотношений региональных НКО и государства</vt:lpstr>
      <vt:lpstr>Общественное мнение о приоритетных направлениях деятельности НКО</vt:lpstr>
      <vt:lpstr>Уровень вовлеченности жителей КО в формальную и неформальную добровольческую работу</vt:lpstr>
      <vt:lpstr>Потенциал участия жителей КО в добровольческой работе</vt:lpstr>
      <vt:lpstr>Информированность населения о существовании Общественной палаты КО</vt:lpstr>
      <vt:lpstr>Представления населения о деятельности Общественной палаты КО</vt:lpstr>
      <vt:lpstr>Потребность населения КО в информации о деятельности НКО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Социологическое исследование состояния гражданского общества в Костромской области и перспектив его развития</dc:title>
  <cp:lastModifiedBy>kuznetsovaN</cp:lastModifiedBy>
  <cp:revision>11</cp:revision>
  <dcterms:modified xsi:type="dcterms:W3CDTF">2015-01-23T06:46:37Z</dcterms:modified>
</cp:coreProperties>
</file>